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57" r:id="rId7"/>
    <p:sldId id="258" r:id="rId8"/>
    <p:sldId id="259" r:id="rId9"/>
    <p:sldId id="260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717" autoAdjust="0"/>
  </p:normalViewPr>
  <p:slideViewPr>
    <p:cSldViewPr snapToGrid="0">
      <p:cViewPr varScale="1">
        <p:scale>
          <a:sx n="76" d="100"/>
          <a:sy n="76" d="100"/>
        </p:scale>
        <p:origin x="126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596900-F732-423A-9392-419846DC494A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212EA9D-25B5-4951-8AAA-C62E63D07E40}">
      <dgm:prSet/>
      <dgm:spPr/>
      <dgm:t>
        <a:bodyPr/>
        <a:lstStyle/>
        <a:p>
          <a:r>
            <a:rPr lang="en-US"/>
            <a:t>Limit on active projects</a:t>
          </a:r>
        </a:p>
      </dgm:t>
    </dgm:pt>
    <dgm:pt modelId="{907C1C72-1A9D-4641-B64D-00A675941921}" type="parTrans" cxnId="{3B8AA7D2-4057-43C8-BC4C-5F93C4E37A74}">
      <dgm:prSet/>
      <dgm:spPr/>
      <dgm:t>
        <a:bodyPr/>
        <a:lstStyle/>
        <a:p>
          <a:endParaRPr lang="en-US"/>
        </a:p>
      </dgm:t>
    </dgm:pt>
    <dgm:pt modelId="{22C5FA5C-2DFA-49FB-B76A-84290DB2290A}" type="sibTrans" cxnId="{3B8AA7D2-4057-43C8-BC4C-5F93C4E37A74}">
      <dgm:prSet/>
      <dgm:spPr/>
      <dgm:t>
        <a:bodyPr/>
        <a:lstStyle/>
        <a:p>
          <a:endParaRPr lang="en-US"/>
        </a:p>
      </dgm:t>
    </dgm:pt>
    <dgm:pt modelId="{0A2EAA72-9B1A-4601-BD6D-72C4D58CCB65}">
      <dgm:prSet/>
      <dgm:spPr/>
      <dgm:t>
        <a:bodyPr/>
        <a:lstStyle/>
        <a:p>
          <a:r>
            <a:rPr lang="en-US"/>
            <a:t>Key personnel may </a:t>
          </a:r>
          <a:r>
            <a:rPr lang="en-US" i="1"/>
            <a:t>not</a:t>
          </a:r>
          <a:r>
            <a:rPr lang="en-US"/>
            <a:t> exceed 1.0FTE</a:t>
          </a:r>
        </a:p>
      </dgm:t>
    </dgm:pt>
    <dgm:pt modelId="{7D68BE66-8010-4785-AEE4-6CD774305896}" type="parTrans" cxnId="{84EFB1EF-12FB-4098-95F9-976864765417}">
      <dgm:prSet/>
      <dgm:spPr/>
      <dgm:t>
        <a:bodyPr/>
        <a:lstStyle/>
        <a:p>
          <a:endParaRPr lang="en-US"/>
        </a:p>
      </dgm:t>
    </dgm:pt>
    <dgm:pt modelId="{E3BA1D66-D30B-4A26-9928-54694F1B5D71}" type="sibTrans" cxnId="{84EFB1EF-12FB-4098-95F9-976864765417}">
      <dgm:prSet/>
      <dgm:spPr/>
      <dgm:t>
        <a:bodyPr/>
        <a:lstStyle/>
        <a:p>
          <a:endParaRPr lang="en-US"/>
        </a:p>
      </dgm:t>
    </dgm:pt>
    <dgm:pt modelId="{CF6A32A4-1453-41B5-8DE9-FEBF929B8977}">
      <dgm:prSet/>
      <dgm:spPr/>
      <dgm:t>
        <a:bodyPr/>
        <a:lstStyle/>
        <a:p>
          <a:r>
            <a:rPr lang="en-US"/>
            <a:t>*This applies for multiple applications in this round </a:t>
          </a:r>
        </a:p>
      </dgm:t>
    </dgm:pt>
    <dgm:pt modelId="{D94BBBFE-D1FC-4E5B-A884-FD597C4BD0F5}" type="parTrans" cxnId="{6C07F5B7-7041-4548-B51F-92CAFAB3D4BC}">
      <dgm:prSet/>
      <dgm:spPr/>
      <dgm:t>
        <a:bodyPr/>
        <a:lstStyle/>
        <a:p>
          <a:endParaRPr lang="en-US"/>
        </a:p>
      </dgm:t>
    </dgm:pt>
    <dgm:pt modelId="{56536677-6968-45AB-B749-42B72F56E972}" type="sibTrans" cxnId="{6C07F5B7-7041-4548-B51F-92CAFAB3D4BC}">
      <dgm:prSet/>
      <dgm:spPr/>
      <dgm:t>
        <a:bodyPr/>
        <a:lstStyle/>
        <a:p>
          <a:endParaRPr lang="en-US"/>
        </a:p>
      </dgm:t>
    </dgm:pt>
    <dgm:pt modelId="{08D3E811-96DF-4B5D-AD2A-2BA8C9ACB73A}">
      <dgm:prSet/>
      <dgm:spPr/>
      <dgm:t>
        <a:bodyPr/>
        <a:lstStyle/>
        <a:p>
          <a:r>
            <a:rPr lang="en-US"/>
            <a:t>Priorities </a:t>
          </a:r>
        </a:p>
      </dgm:t>
    </dgm:pt>
    <dgm:pt modelId="{79CF7BF5-11CF-498C-98F4-A77353850766}" type="parTrans" cxnId="{B1C2F686-FB6B-4FA3-BCF9-2297FCAA97C2}">
      <dgm:prSet/>
      <dgm:spPr/>
      <dgm:t>
        <a:bodyPr/>
        <a:lstStyle/>
        <a:p>
          <a:endParaRPr lang="en-US"/>
        </a:p>
      </dgm:t>
    </dgm:pt>
    <dgm:pt modelId="{F5ADE4ED-CF8B-441B-9597-0D4E0D020BE8}" type="sibTrans" cxnId="{B1C2F686-FB6B-4FA3-BCF9-2297FCAA97C2}">
      <dgm:prSet/>
      <dgm:spPr/>
      <dgm:t>
        <a:bodyPr/>
        <a:lstStyle/>
        <a:p>
          <a:endParaRPr lang="en-US"/>
        </a:p>
      </dgm:t>
    </dgm:pt>
    <dgm:pt modelId="{31F86CFE-3850-415B-86E6-B808C30C6986}">
      <dgm:prSet/>
      <dgm:spPr/>
      <dgm:t>
        <a:bodyPr/>
        <a:lstStyle/>
        <a:p>
          <a:r>
            <a:rPr lang="en-US" dirty="0"/>
            <a:t>Building Consumer and Buyer Relationships</a:t>
          </a:r>
        </a:p>
      </dgm:t>
    </dgm:pt>
    <dgm:pt modelId="{F42740F5-235F-4DB3-A8E3-E1123940385D}" type="parTrans" cxnId="{4E6966D2-9DB2-4B2C-8ECE-7E48F902CB44}">
      <dgm:prSet/>
      <dgm:spPr/>
      <dgm:t>
        <a:bodyPr/>
        <a:lstStyle/>
        <a:p>
          <a:endParaRPr lang="en-US"/>
        </a:p>
      </dgm:t>
    </dgm:pt>
    <dgm:pt modelId="{EAFAE355-9A2D-48BB-8205-D8AE99B21CCF}" type="sibTrans" cxnId="{4E6966D2-9DB2-4B2C-8ECE-7E48F902CB44}">
      <dgm:prSet/>
      <dgm:spPr/>
      <dgm:t>
        <a:bodyPr/>
        <a:lstStyle/>
        <a:p>
          <a:endParaRPr lang="en-US"/>
        </a:p>
      </dgm:t>
    </dgm:pt>
    <dgm:pt modelId="{D991E4E8-E090-4645-B698-F1BD3643C37D}">
      <dgm:prSet/>
      <dgm:spPr/>
      <dgm:t>
        <a:bodyPr/>
        <a:lstStyle/>
        <a:p>
          <a:r>
            <a:rPr lang="en-US" dirty="0"/>
            <a:t>Strengthening Producer Networks and Associations </a:t>
          </a:r>
        </a:p>
      </dgm:t>
    </dgm:pt>
    <dgm:pt modelId="{D5D2C9EF-6E9D-4910-B3F2-EAC2F62C14FB}" type="parTrans" cxnId="{63A92722-9944-45E4-9333-5E6D8DA9A5B9}">
      <dgm:prSet/>
      <dgm:spPr/>
      <dgm:t>
        <a:bodyPr/>
        <a:lstStyle/>
        <a:p>
          <a:endParaRPr lang="en-US"/>
        </a:p>
      </dgm:t>
    </dgm:pt>
    <dgm:pt modelId="{0E9737D3-FC52-44AB-B6E4-1BA489304488}" type="sibTrans" cxnId="{63A92722-9944-45E4-9333-5E6D8DA9A5B9}">
      <dgm:prSet/>
      <dgm:spPr/>
      <dgm:t>
        <a:bodyPr/>
        <a:lstStyle/>
        <a:p>
          <a:endParaRPr lang="en-US"/>
        </a:p>
      </dgm:t>
    </dgm:pt>
    <dgm:pt modelId="{75DA3FF0-D079-4450-85A3-CA66B5A90421}">
      <dgm:prSet/>
      <dgm:spPr/>
      <dgm:t>
        <a:bodyPr/>
        <a:lstStyle/>
        <a:p>
          <a:r>
            <a:rPr lang="en-US" dirty="0"/>
            <a:t>Regional and statewide education and marketing efforts </a:t>
          </a:r>
        </a:p>
      </dgm:t>
    </dgm:pt>
    <dgm:pt modelId="{86691D12-19E3-4D29-84D3-FB4E723D4A3C}" type="parTrans" cxnId="{31C6E3C6-C772-429C-9F40-E61BDFCC2D37}">
      <dgm:prSet/>
      <dgm:spPr/>
      <dgm:t>
        <a:bodyPr/>
        <a:lstStyle/>
        <a:p>
          <a:endParaRPr lang="en-US"/>
        </a:p>
      </dgm:t>
    </dgm:pt>
    <dgm:pt modelId="{C26FF540-A130-4244-9ABD-35786A3619CA}" type="sibTrans" cxnId="{31C6E3C6-C772-429C-9F40-E61BDFCC2D37}">
      <dgm:prSet/>
      <dgm:spPr/>
      <dgm:t>
        <a:bodyPr/>
        <a:lstStyle/>
        <a:p>
          <a:endParaRPr lang="en-US"/>
        </a:p>
      </dgm:t>
    </dgm:pt>
    <dgm:pt modelId="{1C146979-4C03-4D58-9478-C743E42E4FB5}">
      <dgm:prSet/>
      <dgm:spPr/>
      <dgm:t>
        <a:bodyPr/>
        <a:lstStyle/>
        <a:p>
          <a:r>
            <a:rPr lang="en-US" dirty="0"/>
            <a:t>Marketing efforts to connect producers to buyers</a:t>
          </a:r>
        </a:p>
      </dgm:t>
    </dgm:pt>
    <dgm:pt modelId="{22632FC7-BB23-4934-BFFD-72DC45D1D3AF}" type="parTrans" cxnId="{CC150A7A-F9C5-483E-9687-9A1229238A19}">
      <dgm:prSet/>
      <dgm:spPr/>
      <dgm:t>
        <a:bodyPr/>
        <a:lstStyle/>
        <a:p>
          <a:endParaRPr lang="en-US"/>
        </a:p>
      </dgm:t>
    </dgm:pt>
    <dgm:pt modelId="{366EB9F1-811A-479F-BE06-913059ABC131}" type="sibTrans" cxnId="{CC150A7A-F9C5-483E-9687-9A1229238A19}">
      <dgm:prSet/>
      <dgm:spPr/>
      <dgm:t>
        <a:bodyPr/>
        <a:lstStyle/>
        <a:p>
          <a:endParaRPr lang="en-US"/>
        </a:p>
      </dgm:t>
    </dgm:pt>
    <dgm:pt modelId="{33D5F628-5E0A-4868-88C9-24DA95370BB0}">
      <dgm:prSet/>
      <dgm:spPr/>
      <dgm:t>
        <a:bodyPr/>
        <a:lstStyle/>
        <a:p>
          <a:r>
            <a:rPr lang="en-US" dirty="0"/>
            <a:t>Producer networking events</a:t>
          </a:r>
        </a:p>
      </dgm:t>
    </dgm:pt>
    <dgm:pt modelId="{B01FFC3F-8173-4A99-A3B1-FFE7284FA96E}" type="parTrans" cxnId="{14DF9BDD-241C-4832-B251-DA9BF0A18130}">
      <dgm:prSet/>
      <dgm:spPr/>
      <dgm:t>
        <a:bodyPr/>
        <a:lstStyle/>
        <a:p>
          <a:endParaRPr lang="en-US"/>
        </a:p>
      </dgm:t>
    </dgm:pt>
    <dgm:pt modelId="{00723FC9-7624-442A-A006-137388812344}" type="sibTrans" cxnId="{14DF9BDD-241C-4832-B251-DA9BF0A18130}">
      <dgm:prSet/>
      <dgm:spPr/>
      <dgm:t>
        <a:bodyPr/>
        <a:lstStyle/>
        <a:p>
          <a:endParaRPr lang="en-US"/>
        </a:p>
      </dgm:t>
    </dgm:pt>
    <dgm:pt modelId="{053DB06B-0F46-4957-9F87-F1173160BF11}">
      <dgm:prSet/>
      <dgm:spPr/>
      <dgm:t>
        <a:bodyPr/>
        <a:lstStyle/>
        <a:p>
          <a:r>
            <a:rPr lang="en-US" dirty="0"/>
            <a:t>Capacity building </a:t>
          </a:r>
        </a:p>
      </dgm:t>
    </dgm:pt>
    <dgm:pt modelId="{8AC78E19-6827-4DA8-AE4C-9ADA37738AFC}" type="parTrans" cxnId="{07C11360-331A-4F83-A5BB-86C2C8857D24}">
      <dgm:prSet/>
      <dgm:spPr/>
      <dgm:t>
        <a:bodyPr/>
        <a:lstStyle/>
        <a:p>
          <a:endParaRPr lang="en-US"/>
        </a:p>
      </dgm:t>
    </dgm:pt>
    <dgm:pt modelId="{7A169D73-7583-4F0B-B90B-C291F7B8890F}" type="sibTrans" cxnId="{07C11360-331A-4F83-A5BB-86C2C8857D24}">
      <dgm:prSet/>
      <dgm:spPr/>
      <dgm:t>
        <a:bodyPr/>
        <a:lstStyle/>
        <a:p>
          <a:endParaRPr lang="en-US"/>
        </a:p>
      </dgm:t>
    </dgm:pt>
    <dgm:pt modelId="{5BFC72C7-3E36-4834-9354-38DFA9FE1587}">
      <dgm:prSet/>
      <dgm:spPr/>
      <dgm:t>
        <a:bodyPr/>
        <a:lstStyle/>
        <a:p>
          <a:r>
            <a:rPr lang="en-US" dirty="0"/>
            <a:t>Use of available forums for producer connections</a:t>
          </a:r>
        </a:p>
      </dgm:t>
    </dgm:pt>
    <dgm:pt modelId="{CA7508E1-5AA3-43FD-965B-A9A6E57C8036}" type="parTrans" cxnId="{308B7707-2518-4732-8BC3-5C74AC432A0E}">
      <dgm:prSet/>
      <dgm:spPr/>
      <dgm:t>
        <a:bodyPr/>
        <a:lstStyle/>
        <a:p>
          <a:endParaRPr lang="en-US"/>
        </a:p>
      </dgm:t>
    </dgm:pt>
    <dgm:pt modelId="{BB13FDD7-550C-46CC-9FC9-E3BD7C7406C8}" type="sibTrans" cxnId="{308B7707-2518-4732-8BC3-5C74AC432A0E}">
      <dgm:prSet/>
      <dgm:spPr/>
      <dgm:t>
        <a:bodyPr/>
        <a:lstStyle/>
        <a:p>
          <a:endParaRPr lang="en-US"/>
        </a:p>
      </dgm:t>
    </dgm:pt>
    <dgm:pt modelId="{51C6AC79-E45D-4CC7-89A8-6D1B20078DB1}" type="pres">
      <dgm:prSet presAssocID="{BD596900-F732-423A-9392-419846DC494A}" presName="linear" presStyleCnt="0">
        <dgm:presLayoutVars>
          <dgm:animLvl val="lvl"/>
          <dgm:resizeHandles val="exact"/>
        </dgm:presLayoutVars>
      </dgm:prSet>
      <dgm:spPr/>
    </dgm:pt>
    <dgm:pt modelId="{D071A508-EB67-4ED2-A155-0AF03EB252A2}" type="pres">
      <dgm:prSet presAssocID="{F212EA9D-25B5-4951-8AAA-C62E63D07E4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AA5A2C6-EF69-4176-A8F6-B9027F931070}" type="pres">
      <dgm:prSet presAssocID="{F212EA9D-25B5-4951-8AAA-C62E63D07E40}" presName="childText" presStyleLbl="revTx" presStyleIdx="0" presStyleCnt="2">
        <dgm:presLayoutVars>
          <dgm:bulletEnabled val="1"/>
        </dgm:presLayoutVars>
      </dgm:prSet>
      <dgm:spPr/>
    </dgm:pt>
    <dgm:pt modelId="{F1A222F8-0507-4E82-A74F-0AEAE93D45E7}" type="pres">
      <dgm:prSet presAssocID="{08D3E811-96DF-4B5D-AD2A-2BA8C9ACB73A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A932CCA-C51C-41FB-9FCD-33FC28B7EAB3}" type="pres">
      <dgm:prSet presAssocID="{08D3E811-96DF-4B5D-AD2A-2BA8C9ACB73A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308B7707-2518-4732-8BC3-5C74AC432A0E}" srcId="{D991E4E8-E090-4645-B698-F1BD3643C37D}" destId="{5BFC72C7-3E36-4834-9354-38DFA9FE1587}" srcOrd="2" destOrd="0" parTransId="{CA7508E1-5AA3-43FD-965B-A9A6E57C8036}" sibTransId="{BB13FDD7-550C-46CC-9FC9-E3BD7C7406C8}"/>
    <dgm:cxn modelId="{2183EE1C-9988-4FF0-8058-FB81A6E474F5}" type="presOf" srcId="{31F86CFE-3850-415B-86E6-B808C30C6986}" destId="{FA932CCA-C51C-41FB-9FCD-33FC28B7EAB3}" srcOrd="0" destOrd="0" presId="urn:microsoft.com/office/officeart/2005/8/layout/vList2"/>
    <dgm:cxn modelId="{63A92722-9944-45E4-9333-5E6D8DA9A5B9}" srcId="{08D3E811-96DF-4B5D-AD2A-2BA8C9ACB73A}" destId="{D991E4E8-E090-4645-B698-F1BD3643C37D}" srcOrd="1" destOrd="0" parTransId="{D5D2C9EF-6E9D-4910-B3F2-EAC2F62C14FB}" sibTransId="{0E9737D3-FC52-44AB-B6E4-1BA489304488}"/>
    <dgm:cxn modelId="{56AD6729-9D55-4444-B870-367586812C13}" type="presOf" srcId="{BD596900-F732-423A-9392-419846DC494A}" destId="{51C6AC79-E45D-4CC7-89A8-6D1B20078DB1}" srcOrd="0" destOrd="0" presId="urn:microsoft.com/office/officeart/2005/8/layout/vList2"/>
    <dgm:cxn modelId="{79E0FB3C-33D9-45EF-B2EE-C30D9D81B41D}" type="presOf" srcId="{CF6A32A4-1453-41B5-8DE9-FEBF929B8977}" destId="{0AA5A2C6-EF69-4176-A8F6-B9027F931070}" srcOrd="0" destOrd="1" presId="urn:microsoft.com/office/officeart/2005/8/layout/vList2"/>
    <dgm:cxn modelId="{07C11360-331A-4F83-A5BB-86C2C8857D24}" srcId="{D991E4E8-E090-4645-B698-F1BD3643C37D}" destId="{053DB06B-0F46-4957-9F87-F1173160BF11}" srcOrd="1" destOrd="0" parTransId="{8AC78E19-6827-4DA8-AE4C-9ADA37738AFC}" sibTransId="{7A169D73-7583-4F0B-B90B-C291F7B8890F}"/>
    <dgm:cxn modelId="{BFFCDC43-C99B-420B-8627-BFE9E2BE355C}" type="presOf" srcId="{D991E4E8-E090-4645-B698-F1BD3643C37D}" destId="{FA932CCA-C51C-41FB-9FCD-33FC28B7EAB3}" srcOrd="0" destOrd="3" presId="urn:microsoft.com/office/officeart/2005/8/layout/vList2"/>
    <dgm:cxn modelId="{0016256F-209A-408B-ADE0-F75001021286}" type="presOf" srcId="{1C146979-4C03-4D58-9478-C743E42E4FB5}" destId="{FA932CCA-C51C-41FB-9FCD-33FC28B7EAB3}" srcOrd="0" destOrd="2" presId="urn:microsoft.com/office/officeart/2005/8/layout/vList2"/>
    <dgm:cxn modelId="{9E98B852-49EC-4DB9-95BB-28825E261434}" type="presOf" srcId="{0A2EAA72-9B1A-4601-BD6D-72C4D58CCB65}" destId="{0AA5A2C6-EF69-4176-A8F6-B9027F931070}" srcOrd="0" destOrd="0" presId="urn:microsoft.com/office/officeart/2005/8/layout/vList2"/>
    <dgm:cxn modelId="{CC150A7A-F9C5-483E-9687-9A1229238A19}" srcId="{31F86CFE-3850-415B-86E6-B808C30C6986}" destId="{1C146979-4C03-4D58-9478-C743E42E4FB5}" srcOrd="1" destOrd="0" parTransId="{22632FC7-BB23-4934-BFFD-72DC45D1D3AF}" sibTransId="{366EB9F1-811A-479F-BE06-913059ABC131}"/>
    <dgm:cxn modelId="{610D5484-C326-4252-B35E-15DD8670D118}" type="presOf" srcId="{F212EA9D-25B5-4951-8AAA-C62E63D07E40}" destId="{D071A508-EB67-4ED2-A155-0AF03EB252A2}" srcOrd="0" destOrd="0" presId="urn:microsoft.com/office/officeart/2005/8/layout/vList2"/>
    <dgm:cxn modelId="{B1C2F686-FB6B-4FA3-BCF9-2297FCAA97C2}" srcId="{BD596900-F732-423A-9392-419846DC494A}" destId="{08D3E811-96DF-4B5D-AD2A-2BA8C9ACB73A}" srcOrd="1" destOrd="0" parTransId="{79CF7BF5-11CF-498C-98F4-A77353850766}" sibTransId="{F5ADE4ED-CF8B-441B-9597-0D4E0D020BE8}"/>
    <dgm:cxn modelId="{701AAF89-C17E-48D9-AC84-450F2B09CAA2}" type="presOf" srcId="{33D5F628-5E0A-4868-88C9-24DA95370BB0}" destId="{FA932CCA-C51C-41FB-9FCD-33FC28B7EAB3}" srcOrd="0" destOrd="4" presId="urn:microsoft.com/office/officeart/2005/8/layout/vList2"/>
    <dgm:cxn modelId="{8E0501AC-DEE3-4A79-A253-D0CC43CED893}" type="presOf" srcId="{053DB06B-0F46-4957-9F87-F1173160BF11}" destId="{FA932CCA-C51C-41FB-9FCD-33FC28B7EAB3}" srcOrd="0" destOrd="5" presId="urn:microsoft.com/office/officeart/2005/8/layout/vList2"/>
    <dgm:cxn modelId="{1C5FD6B5-1183-438F-82DE-43960EAB3480}" type="presOf" srcId="{08D3E811-96DF-4B5D-AD2A-2BA8C9ACB73A}" destId="{F1A222F8-0507-4E82-A74F-0AEAE93D45E7}" srcOrd="0" destOrd="0" presId="urn:microsoft.com/office/officeart/2005/8/layout/vList2"/>
    <dgm:cxn modelId="{6C07F5B7-7041-4548-B51F-92CAFAB3D4BC}" srcId="{0A2EAA72-9B1A-4601-BD6D-72C4D58CCB65}" destId="{CF6A32A4-1453-41B5-8DE9-FEBF929B8977}" srcOrd="0" destOrd="0" parTransId="{D94BBBFE-D1FC-4E5B-A884-FD597C4BD0F5}" sibTransId="{56536677-6968-45AB-B749-42B72F56E972}"/>
    <dgm:cxn modelId="{712226BA-E589-4D1B-A40A-289AA2CDB71D}" type="presOf" srcId="{5BFC72C7-3E36-4834-9354-38DFA9FE1587}" destId="{FA932CCA-C51C-41FB-9FCD-33FC28B7EAB3}" srcOrd="0" destOrd="6" presId="urn:microsoft.com/office/officeart/2005/8/layout/vList2"/>
    <dgm:cxn modelId="{31C6E3C6-C772-429C-9F40-E61BDFCC2D37}" srcId="{31F86CFE-3850-415B-86E6-B808C30C6986}" destId="{75DA3FF0-D079-4450-85A3-CA66B5A90421}" srcOrd="0" destOrd="0" parTransId="{86691D12-19E3-4D29-84D3-FB4E723D4A3C}" sibTransId="{C26FF540-A130-4244-9ABD-35786A3619CA}"/>
    <dgm:cxn modelId="{4E6966D2-9DB2-4B2C-8ECE-7E48F902CB44}" srcId="{08D3E811-96DF-4B5D-AD2A-2BA8C9ACB73A}" destId="{31F86CFE-3850-415B-86E6-B808C30C6986}" srcOrd="0" destOrd="0" parTransId="{F42740F5-235F-4DB3-A8E3-E1123940385D}" sibTransId="{EAFAE355-9A2D-48BB-8205-D8AE99B21CCF}"/>
    <dgm:cxn modelId="{3B8AA7D2-4057-43C8-BC4C-5F93C4E37A74}" srcId="{BD596900-F732-423A-9392-419846DC494A}" destId="{F212EA9D-25B5-4951-8AAA-C62E63D07E40}" srcOrd="0" destOrd="0" parTransId="{907C1C72-1A9D-4641-B64D-00A675941921}" sibTransId="{22C5FA5C-2DFA-49FB-B76A-84290DB2290A}"/>
    <dgm:cxn modelId="{2C8705DD-C42A-48BC-BDFB-7481D2A5F49F}" type="presOf" srcId="{75DA3FF0-D079-4450-85A3-CA66B5A90421}" destId="{FA932CCA-C51C-41FB-9FCD-33FC28B7EAB3}" srcOrd="0" destOrd="1" presId="urn:microsoft.com/office/officeart/2005/8/layout/vList2"/>
    <dgm:cxn modelId="{14DF9BDD-241C-4832-B251-DA9BF0A18130}" srcId="{D991E4E8-E090-4645-B698-F1BD3643C37D}" destId="{33D5F628-5E0A-4868-88C9-24DA95370BB0}" srcOrd="0" destOrd="0" parTransId="{B01FFC3F-8173-4A99-A3B1-FFE7284FA96E}" sibTransId="{00723FC9-7624-442A-A006-137388812344}"/>
    <dgm:cxn modelId="{84EFB1EF-12FB-4098-95F9-976864765417}" srcId="{F212EA9D-25B5-4951-8AAA-C62E63D07E40}" destId="{0A2EAA72-9B1A-4601-BD6D-72C4D58CCB65}" srcOrd="0" destOrd="0" parTransId="{7D68BE66-8010-4785-AEE4-6CD774305896}" sibTransId="{E3BA1D66-D30B-4A26-9928-54694F1B5D71}"/>
    <dgm:cxn modelId="{4D49BABE-456D-4866-BD54-4E834D656B3B}" type="presParOf" srcId="{51C6AC79-E45D-4CC7-89A8-6D1B20078DB1}" destId="{D071A508-EB67-4ED2-A155-0AF03EB252A2}" srcOrd="0" destOrd="0" presId="urn:microsoft.com/office/officeart/2005/8/layout/vList2"/>
    <dgm:cxn modelId="{737E5F95-E0E0-4758-A10A-1AD14F03557B}" type="presParOf" srcId="{51C6AC79-E45D-4CC7-89A8-6D1B20078DB1}" destId="{0AA5A2C6-EF69-4176-A8F6-B9027F931070}" srcOrd="1" destOrd="0" presId="urn:microsoft.com/office/officeart/2005/8/layout/vList2"/>
    <dgm:cxn modelId="{A9E26948-0916-4AD3-8C14-8785A54F5DB4}" type="presParOf" srcId="{51C6AC79-E45D-4CC7-89A8-6D1B20078DB1}" destId="{F1A222F8-0507-4E82-A74F-0AEAE93D45E7}" srcOrd="2" destOrd="0" presId="urn:microsoft.com/office/officeart/2005/8/layout/vList2"/>
    <dgm:cxn modelId="{34793EDE-4426-4D2B-A164-B28173631555}" type="presParOf" srcId="{51C6AC79-E45D-4CC7-89A8-6D1B20078DB1}" destId="{FA932CCA-C51C-41FB-9FCD-33FC28B7EAB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71A508-EB67-4ED2-A155-0AF03EB252A2}">
      <dsp:nvSpPr>
        <dsp:cNvPr id="0" name=""/>
        <dsp:cNvSpPr/>
      </dsp:nvSpPr>
      <dsp:spPr>
        <a:xfrm>
          <a:off x="0" y="52327"/>
          <a:ext cx="6628804" cy="631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Limit on active projects</a:t>
          </a:r>
        </a:p>
      </dsp:txBody>
      <dsp:txXfrm>
        <a:off x="30842" y="83169"/>
        <a:ext cx="6567120" cy="570116"/>
      </dsp:txXfrm>
    </dsp:sp>
    <dsp:sp modelId="{0AA5A2C6-EF69-4176-A8F6-B9027F931070}">
      <dsp:nvSpPr>
        <dsp:cNvPr id="0" name=""/>
        <dsp:cNvSpPr/>
      </dsp:nvSpPr>
      <dsp:spPr>
        <a:xfrm>
          <a:off x="0" y="684127"/>
          <a:ext cx="6628804" cy="978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0465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Key personnel may </a:t>
          </a:r>
          <a:r>
            <a:rPr lang="en-US" sz="2100" i="1" kern="1200"/>
            <a:t>not</a:t>
          </a:r>
          <a:r>
            <a:rPr lang="en-US" sz="2100" kern="1200"/>
            <a:t> exceed 1.0FTE</a:t>
          </a:r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*This applies for multiple applications in this round </a:t>
          </a:r>
        </a:p>
      </dsp:txBody>
      <dsp:txXfrm>
        <a:off x="0" y="684127"/>
        <a:ext cx="6628804" cy="978075"/>
      </dsp:txXfrm>
    </dsp:sp>
    <dsp:sp modelId="{F1A222F8-0507-4E82-A74F-0AEAE93D45E7}">
      <dsp:nvSpPr>
        <dsp:cNvPr id="0" name=""/>
        <dsp:cNvSpPr/>
      </dsp:nvSpPr>
      <dsp:spPr>
        <a:xfrm>
          <a:off x="0" y="1662202"/>
          <a:ext cx="6628804" cy="63180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Priorities </a:t>
          </a:r>
        </a:p>
      </dsp:txBody>
      <dsp:txXfrm>
        <a:off x="30842" y="1693044"/>
        <a:ext cx="6567120" cy="570116"/>
      </dsp:txXfrm>
    </dsp:sp>
    <dsp:sp modelId="{FA932CCA-C51C-41FB-9FCD-33FC28B7EAB3}">
      <dsp:nvSpPr>
        <dsp:cNvPr id="0" name=""/>
        <dsp:cNvSpPr/>
      </dsp:nvSpPr>
      <dsp:spPr>
        <a:xfrm>
          <a:off x="0" y="2294002"/>
          <a:ext cx="6628804" cy="3521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0465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Building Consumer and Buyer Relationships</a:t>
          </a:r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Regional and statewide education and marketing efforts </a:t>
          </a:r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Marketing efforts to connect producers to buyers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Strengthening Producer Networks and Associations </a:t>
          </a:r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Producer networking events</a:t>
          </a:r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Capacity building </a:t>
          </a:r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Use of available forums for producer connections</a:t>
          </a:r>
        </a:p>
      </dsp:txBody>
      <dsp:txXfrm>
        <a:off x="0" y="2294002"/>
        <a:ext cx="6628804" cy="35210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59C3-1DD9-4BB1-8387-85CA224B107A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D4DD-2BA7-49DA-A033-749EB339A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16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59C3-1DD9-4BB1-8387-85CA224B107A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D4DD-2BA7-49DA-A033-749EB339A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051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59C3-1DD9-4BB1-8387-85CA224B107A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D4DD-2BA7-49DA-A033-749EB339AF3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4554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59C3-1DD9-4BB1-8387-85CA224B107A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D4DD-2BA7-49DA-A033-749EB339A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43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59C3-1DD9-4BB1-8387-85CA224B107A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D4DD-2BA7-49DA-A033-749EB339AF3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9319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59C3-1DD9-4BB1-8387-85CA224B107A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D4DD-2BA7-49DA-A033-749EB339A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329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59C3-1DD9-4BB1-8387-85CA224B107A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D4DD-2BA7-49DA-A033-749EB339A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55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59C3-1DD9-4BB1-8387-85CA224B107A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D4DD-2BA7-49DA-A033-749EB339A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207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59C3-1DD9-4BB1-8387-85CA224B107A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D4DD-2BA7-49DA-A033-749EB339A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3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59C3-1DD9-4BB1-8387-85CA224B107A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D4DD-2BA7-49DA-A033-749EB339A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45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59C3-1DD9-4BB1-8387-85CA224B107A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D4DD-2BA7-49DA-A033-749EB339A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899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59C3-1DD9-4BB1-8387-85CA224B107A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D4DD-2BA7-49DA-A033-749EB339A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84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59C3-1DD9-4BB1-8387-85CA224B107A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D4DD-2BA7-49DA-A033-749EB339A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66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59C3-1DD9-4BB1-8387-85CA224B107A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D4DD-2BA7-49DA-A033-749EB339A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143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59C3-1DD9-4BB1-8387-85CA224B107A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D4DD-2BA7-49DA-A033-749EB339A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40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59C3-1DD9-4BB1-8387-85CA224B107A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D4DD-2BA7-49DA-A033-749EB339A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571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E59C3-1DD9-4BB1-8387-85CA224B107A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182D4DD-2BA7-49DA-A033-749EB339A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222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11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Isosceles Triangle 17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002C32-C12E-9BFD-548E-024C1F2021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9136" y="1020871"/>
            <a:ext cx="6960759" cy="2849671"/>
          </a:xfrm>
        </p:spPr>
        <p:txBody>
          <a:bodyPr>
            <a:normAutofit/>
          </a:bodyPr>
          <a:lstStyle/>
          <a:p>
            <a:pPr algn="l"/>
            <a:r>
              <a:rPr lang="en-US" sz="6000">
                <a:solidFill>
                  <a:srgbClr val="FFFFFF"/>
                </a:solidFill>
              </a:rPr>
              <a:t>SCBG 2023 </a:t>
            </a:r>
            <a:br>
              <a:rPr lang="en-US" sz="6000">
                <a:solidFill>
                  <a:srgbClr val="FFFFFF"/>
                </a:solidFill>
              </a:rPr>
            </a:br>
            <a:r>
              <a:rPr lang="en-US" sz="6000">
                <a:solidFill>
                  <a:srgbClr val="FFFFFF"/>
                </a:solidFill>
              </a:rPr>
              <a:t>Technical Call #1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A67D2C-C007-2FB1-8519-7DC6E0F7A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48104" y="3962088"/>
            <a:ext cx="6112077" cy="1186108"/>
          </a:xfrm>
        </p:spPr>
        <p:txBody>
          <a:bodyPr>
            <a:normAutofit/>
          </a:bodyPr>
          <a:lstStyle/>
          <a:p>
            <a:pPr algn="l"/>
            <a:r>
              <a:rPr lang="en-US">
                <a:solidFill>
                  <a:srgbClr val="FFFFFF">
                    <a:alpha val="70000"/>
                  </a:srgbClr>
                </a:solidFill>
              </a:rPr>
              <a:t>Presented by Caitlin Hortert 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243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9243DF-1F54-081E-517A-FD20BACE3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9136" y="1020871"/>
            <a:ext cx="6960759" cy="284967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>
                <a:solidFill>
                  <a:srgbClr val="FFFFFF"/>
                </a:solidFill>
              </a:rPr>
              <a:t>Q&amp;A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6CAED2-BD43-DD51-CE43-FE58134086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48104" y="3962088"/>
            <a:ext cx="6112077" cy="118610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>
                <a:solidFill>
                  <a:srgbClr val="FFFFFF">
                    <a:alpha val="70000"/>
                  </a:srgbClr>
                </a:solidFill>
              </a:rPr>
              <a:t>No question is a bad question!</a:t>
            </a:r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16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42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2" name="Isosceles Triangle 51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3" name="Isosceles Triangle 52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70" name="Rectangle 54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56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95245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1267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25887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3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2271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5" name="Isosceles Triangle 64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22712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7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25886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9" name="Isosceles Triangle 68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25887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397FF9-FEFB-84B0-2805-6F1E32321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4120" y="1020871"/>
            <a:ext cx="6960759" cy="284967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>
                <a:solidFill>
                  <a:srgbClr val="FFFFFF"/>
                </a:solidFill>
              </a:rPr>
              <a:t>Proposal Manual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A2A35F-DF20-7B35-5F65-69FC8FC6C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83088" y="3962088"/>
            <a:ext cx="6112077" cy="118610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rgbClr val="FFFFFF">
                    <a:alpha val="70000"/>
                  </a:srgbClr>
                </a:solidFill>
              </a:rPr>
              <a:t>Changes and Additions</a:t>
            </a:r>
          </a:p>
        </p:txBody>
      </p:sp>
      <p:sp>
        <p:nvSpPr>
          <p:cNvPr id="73" name="Isosceles Triangle 72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92146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1885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8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0802D6-0312-88BB-FF2D-40194A420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400"/>
              <a:t>Eligibility </a:t>
            </a:r>
          </a:p>
        </p:txBody>
      </p:sp>
      <p:grpSp>
        <p:nvGrpSpPr>
          <p:cNvPr id="23" name="Group 10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12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Content Placeholder 2">
            <a:extLst>
              <a:ext uri="{FF2B5EF4-FFF2-40B4-BE49-F238E27FC236}">
                <a16:creationId xmlns:a16="http://schemas.microsoft.com/office/drawing/2014/main" id="{15D5E787-B4E0-CE7A-2E5B-BC136252B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5794016"/>
              </p:ext>
            </p:extLst>
          </p:nvPr>
        </p:nvGraphicFramePr>
        <p:xfrm>
          <a:off x="4916553" y="469900"/>
          <a:ext cx="6628804" cy="5867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3634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5" name="Group 1034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36" name="Straight Connector 1035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7" name="Straight Connector 1036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38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39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0" name="Isosceles Triangle 1039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1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2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3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4" name="Isosceles Triangle 1043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5" name="Isosceles Triangle 1044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699CB95-3B75-F3CD-BDB6-724374E30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969" y="4473227"/>
            <a:ext cx="8288032" cy="10966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/>
              <a:t>We are using WebGrants again!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662228-1454-D9FA-E32E-BE44EA8C00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5969" y="5569874"/>
            <a:ext cx="8288032" cy="70167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>
                <a:solidFill>
                  <a:schemeClr val="tx1">
                    <a:lumMod val="50000"/>
                    <a:lumOff val="50000"/>
                  </a:schemeClr>
                </a:solidFill>
              </a:rPr>
              <a:t>Instructions on website if needed for creating account </a:t>
            </a:r>
          </a:p>
        </p:txBody>
      </p:sp>
      <p:pic>
        <p:nvPicPr>
          <p:cNvPr id="1030" name="Picture 6" descr="Webgrants Grant Application Instruction">
            <a:extLst>
              <a:ext uri="{FF2B5EF4-FFF2-40B4-BE49-F238E27FC236}">
                <a16:creationId xmlns:a16="http://schemas.microsoft.com/office/drawing/2014/main" id="{A7FC1509-20A5-C591-C9BD-15C643212D62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22537"/>
          <a:stretch/>
        </p:blipFill>
        <p:spPr bwMode="auto">
          <a:xfrm>
            <a:off x="677334" y="468621"/>
            <a:ext cx="8274669" cy="3635025"/>
          </a:xfrm>
          <a:custGeom>
            <a:avLst/>
            <a:gdLst/>
            <a:ahLst/>
            <a:cxnLst/>
            <a:rect l="l" t="t" r="r" b="b"/>
            <a:pathLst>
              <a:path w="8274669" h="3635025">
                <a:moveTo>
                  <a:pt x="540554" y="0"/>
                </a:moveTo>
                <a:lnTo>
                  <a:pt x="8274669" y="0"/>
                </a:lnTo>
                <a:lnTo>
                  <a:pt x="8274669" y="3635025"/>
                </a:lnTo>
                <a:lnTo>
                  <a:pt x="0" y="363502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95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35918D8-4101-1F20-EC3F-279133F36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Grant Management Manual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DFEDB-2991-B6A6-456A-0A72E6C8C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Updated and effective as of 1-1-2023 and will be discussed in the second tech call on March 8, 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705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7577DEC-D9A5-404D-9789-702F4319B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EEA9366-CEA8-4F23-B065-4337F0D836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04A03D6-39B4-4278-9BE1-A07E02449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BE459AF-3736-4886-82E0-9B5DA427B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4B6B88EF-180C-4E39-8A3F-A52E87110C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2DFAACF-64D0-4621-8FF4-E2F03C3E8D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36611FF0-65B3-49DB-97C6-1B72AAD0FB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F7407FE-86B1-4890-9D80-9406FBF29E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9">
              <a:extLst>
                <a:ext uri="{FF2B5EF4-FFF2-40B4-BE49-F238E27FC236}">
                  <a16:creationId xmlns:a16="http://schemas.microsoft.com/office/drawing/2014/main" id="{EBD42D5B-8F87-45B3-98B3-C66944F92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F5E04699-59E1-4468-9E7C-83070EEB4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F2AE8F13-9A52-4D7F-9637-321EA7CF32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8AC1B8-E7AC-4151-6CC1-38A7FF491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07067" y="4050833"/>
            <a:ext cx="7766936" cy="10968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</a:rPr>
              <a:t>Walkthrough and requirements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5F357E-7FC0-1220-504F-9F9134C9F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7" y="2404534"/>
            <a:ext cx="7766936" cy="16463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 dirty="0"/>
              <a:t>Application Documents </a:t>
            </a:r>
          </a:p>
        </p:txBody>
      </p:sp>
    </p:spTree>
    <p:extLst>
      <p:ext uri="{BB962C8B-B14F-4D97-AF65-F5344CB8AC3E}">
        <p14:creationId xmlns:p14="http://schemas.microsoft.com/office/powerpoint/2010/main" val="16295603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25">
            <a:extLst>
              <a:ext uri="{FF2B5EF4-FFF2-40B4-BE49-F238E27FC236}">
                <a16:creationId xmlns:a16="http://schemas.microsoft.com/office/drawing/2014/main" id="{10BE40E3-5550-4CDD-B4FD-387C33EBF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1A6B738-E50C-4653-B343-B9D6A5EA2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98768D6-B28C-40A3-B381-39306F58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3">
              <a:extLst>
                <a:ext uri="{FF2B5EF4-FFF2-40B4-BE49-F238E27FC236}">
                  <a16:creationId xmlns:a16="http://schemas.microsoft.com/office/drawing/2014/main" id="{B27C15B9-7795-4321-AB30-DF1DEF65C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5">
              <a:extLst>
                <a:ext uri="{FF2B5EF4-FFF2-40B4-BE49-F238E27FC236}">
                  <a16:creationId xmlns:a16="http://schemas.microsoft.com/office/drawing/2014/main" id="{578EC957-1F3F-4C00-B023-C8725C217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3D642632-BBD5-46D6-A91D-9B2BF6821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27">
              <a:extLst>
                <a:ext uri="{FF2B5EF4-FFF2-40B4-BE49-F238E27FC236}">
                  <a16:creationId xmlns:a16="http://schemas.microsoft.com/office/drawing/2014/main" id="{BF9D518D-AFF5-4DE2-AEE2-0EC15479A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28">
              <a:extLst>
                <a:ext uri="{FF2B5EF4-FFF2-40B4-BE49-F238E27FC236}">
                  <a16:creationId xmlns:a16="http://schemas.microsoft.com/office/drawing/2014/main" id="{14EF979B-B00D-460C-BD56-7EEAFB7E0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29">
              <a:extLst>
                <a:ext uri="{FF2B5EF4-FFF2-40B4-BE49-F238E27FC236}">
                  <a16:creationId xmlns:a16="http://schemas.microsoft.com/office/drawing/2014/main" id="{3E40F9A1-6B82-400F-9397-26D1D36F1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id="{2EF7DDF1-FF86-4CA4-B08B-8939557EBD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Isosceles Triangle 35">
              <a:extLst>
                <a:ext uri="{FF2B5EF4-FFF2-40B4-BE49-F238E27FC236}">
                  <a16:creationId xmlns:a16="http://schemas.microsoft.com/office/drawing/2014/main" id="{6D7C1F89-72B2-4FDC-B9E2-04F52D5C5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4FFBD67-9941-1AAB-D6A9-F353F8793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734" y="609600"/>
            <a:ext cx="37372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/>
              <a:t>Self Assessment </a:t>
            </a:r>
            <a:endParaRPr lang="en-US" sz="36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CC7191-0422-6A37-F2C8-0DD7DCFDAA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9563" y="2160589"/>
            <a:ext cx="4064439" cy="388077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Wingdings 3" charset="2"/>
              <a:buChar char=""/>
            </a:pPr>
            <a:r>
              <a:rPr lang="en-US" dirty="0"/>
              <a:t>Why? This form is to determine eligibility and project risk</a:t>
            </a:r>
          </a:p>
          <a:p>
            <a:pPr>
              <a:buFont typeface="Wingdings 3" charset="2"/>
              <a:buChar char=""/>
            </a:pPr>
            <a:r>
              <a:rPr lang="en-US" dirty="0"/>
              <a:t>Key Points</a:t>
            </a:r>
          </a:p>
          <a:p>
            <a:pPr lvl="1">
              <a:buFont typeface="Wingdings 3" charset="2"/>
              <a:buChar char=""/>
            </a:pPr>
            <a:r>
              <a:rPr lang="en-US" dirty="0"/>
              <a:t>High risk does not mean you will not be awarded. </a:t>
            </a:r>
          </a:p>
          <a:p>
            <a:pPr lvl="1">
              <a:buFont typeface="Wingdings 3" charset="2"/>
              <a:buChar char=""/>
            </a:pPr>
            <a:r>
              <a:rPr lang="en-US" dirty="0"/>
              <a:t>Answer all questions</a:t>
            </a:r>
          </a:p>
          <a:p>
            <a:pPr lvl="1">
              <a:buFont typeface="Wingdings 3" charset="2"/>
              <a:buChar char=""/>
            </a:pPr>
            <a:r>
              <a:rPr lang="en-US" dirty="0"/>
              <a:t>Only add comments if they are necessary for understanding and consideration. </a:t>
            </a:r>
          </a:p>
          <a:p>
            <a:pPr lvl="1">
              <a:buFont typeface="Wingdings 3" charset="2"/>
              <a:buChar char=""/>
            </a:pPr>
            <a:r>
              <a:rPr lang="en-US" dirty="0"/>
              <a:t>Please make sure the company you are applying under is the company that is being directly reimbursed.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03784B6-3480-BC8E-B5AE-A2D6ADB75F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48" r="11654" b="2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47" name="Isosceles Triangle 37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54562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10BE40E3-5550-4CDD-B4FD-387C33EBF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1A6B738-E50C-4653-B343-B9D6A5EA2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98768D6-B28C-40A3-B381-39306F58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B27C15B9-7795-4321-AB30-DF1DEF65C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578EC957-1F3F-4C00-B023-C8725C217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3D642632-BBD5-46D6-A91D-9B2BF6821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BF9D518D-AFF5-4DE2-AEE2-0EC15479A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14EF979B-B00D-460C-BD56-7EEAFB7E0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3E40F9A1-6B82-400F-9397-26D1D36F1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2EF7DDF1-FF86-4CA4-B08B-8939557EBD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6D7C1F89-72B2-4FDC-B9E2-04F52D5C5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9EEB24A-A251-9A03-64B1-F8385F403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734" y="609600"/>
            <a:ext cx="37372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/>
              <a:t>Application Narrative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3477F5-82FE-E7AB-4B00-172C72E0A4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9563" y="2160589"/>
            <a:ext cx="4064439" cy="3880773"/>
          </a:xfrm>
        </p:spPr>
        <p:txBody>
          <a:bodyPr vert="horz" lIns="91440" tIns="45720" rIns="91440" bIns="45720" rtlCol="0">
            <a:normAutofit/>
          </a:bodyPr>
          <a:lstStyle/>
          <a:p>
            <a:pPr marL="285750" indent="-285750">
              <a:buFont typeface="Wingdings 3" charset="2"/>
              <a:buChar char=""/>
            </a:pPr>
            <a:r>
              <a:rPr lang="en-US" dirty="0"/>
              <a:t>Key changes</a:t>
            </a:r>
          </a:p>
          <a:p>
            <a:pPr marL="742813" lvl="1" indent="-285750">
              <a:buFont typeface="Wingdings 3" charset="2"/>
              <a:buChar char=""/>
            </a:pPr>
            <a:r>
              <a:rPr lang="en-US" dirty="0"/>
              <a:t>Research projects </a:t>
            </a:r>
            <a:r>
              <a:rPr lang="en-US" i="1" dirty="0"/>
              <a:t>must</a:t>
            </a:r>
            <a:r>
              <a:rPr lang="en-US" dirty="0"/>
              <a:t> put the maximum length for project completion</a:t>
            </a:r>
          </a:p>
          <a:p>
            <a:pPr marL="1199876" lvl="2" indent="-285750">
              <a:buFont typeface="Wingdings 3" charset="2"/>
              <a:buChar char=""/>
            </a:pPr>
            <a:r>
              <a:rPr lang="en-US" dirty="0"/>
              <a:t>*Note: projects may not exceed past 9/29/2026</a:t>
            </a:r>
          </a:p>
          <a:p>
            <a:pPr marL="742813" lvl="1" indent="-285750">
              <a:buFont typeface="Wingdings 3" charset="2"/>
              <a:buChar char=""/>
            </a:pPr>
            <a:r>
              <a:rPr lang="en-US" dirty="0"/>
              <a:t>Simplified narrative for easier use if selected</a:t>
            </a:r>
          </a:p>
          <a:p>
            <a:pPr marL="742813" lvl="1" indent="-285750">
              <a:buFont typeface="Wingdings 3" charset="2"/>
              <a:buChar char=""/>
            </a:pPr>
            <a:r>
              <a:rPr lang="en-US" dirty="0"/>
              <a:t>Objectives: USDA preferred changes </a:t>
            </a:r>
          </a:p>
          <a:p>
            <a:pPr marL="742813" lvl="1" indent="-285750">
              <a:buFont typeface="Wingdings 3" charset="2"/>
              <a:buChar char=""/>
            </a:pPr>
            <a:r>
              <a:rPr lang="en-US" dirty="0"/>
              <a:t>Outreach: MDA section</a:t>
            </a:r>
          </a:p>
          <a:p>
            <a:pPr marL="742813" lvl="1" indent="-285750">
              <a:buFont typeface="Wingdings 3" charset="2"/>
              <a:buChar char=""/>
            </a:pPr>
            <a:r>
              <a:rPr lang="en-US" dirty="0"/>
              <a:t>Project funding: MDA section</a:t>
            </a:r>
          </a:p>
          <a:p>
            <a:pPr marL="742813" lvl="1" indent="-285750">
              <a:buFont typeface="Wingdings 3" charset="2"/>
              <a:buChar char=""/>
            </a:pPr>
            <a:endParaRPr lang="en-US" dirty="0"/>
          </a:p>
          <a:p>
            <a:pPr marL="742813" lvl="1" indent="-285750">
              <a:buFont typeface="Wingdings 3" charset="2"/>
              <a:buChar char=""/>
            </a:pPr>
            <a:endParaRPr lang="en-US" dirty="0"/>
          </a:p>
          <a:p>
            <a:pPr marL="742813" lvl="1" indent="-285750">
              <a:buFont typeface="Wingdings 3" charset="2"/>
              <a:buChar char=""/>
            </a:pP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0FDBB9B-AE57-2CF7-6385-2A353A8956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35" r="14684" b="-1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01991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10BE40E3-5550-4CDD-B4FD-387C33EBF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71A6B738-E50C-4653-B343-B9D6A5EA2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98768D6-B28C-40A3-B381-39306F58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23">
              <a:extLst>
                <a:ext uri="{FF2B5EF4-FFF2-40B4-BE49-F238E27FC236}">
                  <a16:creationId xmlns:a16="http://schemas.microsoft.com/office/drawing/2014/main" id="{B27C15B9-7795-4321-AB30-DF1DEF65C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25">
              <a:extLst>
                <a:ext uri="{FF2B5EF4-FFF2-40B4-BE49-F238E27FC236}">
                  <a16:creationId xmlns:a16="http://schemas.microsoft.com/office/drawing/2014/main" id="{578EC957-1F3F-4C00-B023-C8725C217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3D642632-BBD5-46D6-A91D-9B2BF6821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27">
              <a:extLst>
                <a:ext uri="{FF2B5EF4-FFF2-40B4-BE49-F238E27FC236}">
                  <a16:creationId xmlns:a16="http://schemas.microsoft.com/office/drawing/2014/main" id="{BF9D518D-AFF5-4DE2-AEE2-0EC15479A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Rectangle 28">
              <a:extLst>
                <a:ext uri="{FF2B5EF4-FFF2-40B4-BE49-F238E27FC236}">
                  <a16:creationId xmlns:a16="http://schemas.microsoft.com/office/drawing/2014/main" id="{14EF979B-B00D-460C-BD56-7EEAFB7E0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29">
              <a:extLst>
                <a:ext uri="{FF2B5EF4-FFF2-40B4-BE49-F238E27FC236}">
                  <a16:creationId xmlns:a16="http://schemas.microsoft.com/office/drawing/2014/main" id="{3E40F9A1-6B82-400F-9397-26D1D36F1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Isosceles Triangle 36">
              <a:extLst>
                <a:ext uri="{FF2B5EF4-FFF2-40B4-BE49-F238E27FC236}">
                  <a16:creationId xmlns:a16="http://schemas.microsoft.com/office/drawing/2014/main" id="{2EF7DDF1-FF86-4CA4-B08B-8939557EBD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6D7C1F89-72B2-4FDC-B9E2-04F52D5C5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04EFBD5-C4AC-1780-7540-CDEADC4F8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734" y="609600"/>
            <a:ext cx="37372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/>
              <a:t>Budget Narrative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C41DFD-B752-8944-E383-9C0663DC34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9563" y="2160589"/>
            <a:ext cx="4064439" cy="388077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Wingdings 3" charset="2"/>
              <a:buChar char=""/>
            </a:pPr>
            <a:r>
              <a:rPr lang="en-US" dirty="0"/>
              <a:t>Key points</a:t>
            </a:r>
          </a:p>
          <a:p>
            <a:pPr lvl="1">
              <a:buFont typeface="Wingdings 3" charset="2"/>
              <a:buChar char=""/>
            </a:pPr>
            <a:r>
              <a:rPr lang="en-US" dirty="0"/>
              <a:t>Format changed for easier transfer to USDA narrative</a:t>
            </a:r>
          </a:p>
          <a:p>
            <a:pPr lvl="1">
              <a:buFont typeface="Wingdings 3" charset="2"/>
              <a:buChar char=""/>
            </a:pPr>
            <a:r>
              <a:rPr lang="en-US" dirty="0"/>
              <a:t>Personnel: No exceeding 1.0FTE</a:t>
            </a:r>
          </a:p>
          <a:p>
            <a:pPr lvl="1">
              <a:buFont typeface="Wingdings 3" charset="2"/>
              <a:buChar char=""/>
            </a:pPr>
            <a:r>
              <a:rPr lang="en-US" dirty="0"/>
              <a:t>Travel: Organizational policies</a:t>
            </a:r>
          </a:p>
          <a:p>
            <a:pPr lvl="1">
              <a:buFont typeface="Wingdings 3" charset="2"/>
              <a:buChar char=""/>
            </a:pPr>
            <a:r>
              <a:rPr lang="en-US" dirty="0"/>
              <a:t>Equipment: &gt;$5000 (Buy or Rent)</a:t>
            </a:r>
          </a:p>
          <a:p>
            <a:pPr lvl="1">
              <a:buFont typeface="Wingdings 3" charset="2"/>
              <a:buChar char=""/>
            </a:pPr>
            <a:r>
              <a:rPr lang="en-US" dirty="0"/>
              <a:t>Supplies: USDA specificity</a:t>
            </a:r>
          </a:p>
          <a:p>
            <a:pPr lvl="1">
              <a:buFont typeface="Wingdings 3" charset="2"/>
              <a:buChar char=""/>
            </a:pPr>
            <a:r>
              <a:rPr lang="en-US" dirty="0"/>
              <a:t>Contractual: Will be USDA approved</a:t>
            </a:r>
          </a:p>
          <a:p>
            <a:pPr lvl="1">
              <a:buFont typeface="Wingdings 3" charset="2"/>
              <a:buChar char=""/>
            </a:pPr>
            <a:r>
              <a:rPr lang="en-US" dirty="0"/>
              <a:t>Indirect: </a:t>
            </a:r>
            <a:r>
              <a:rPr lang="en-US" i="1" dirty="0"/>
              <a:t>5% of any personnel and fringe budget</a:t>
            </a:r>
          </a:p>
          <a:p>
            <a:pPr lvl="1">
              <a:buFont typeface="Wingdings 3" charset="2"/>
              <a:buChar char=""/>
            </a:pPr>
            <a:endParaRPr lang="en-US" i="1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69F8CA0-05E1-B69C-4921-9A595B8099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907" b="1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088937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361</TotalTime>
  <Words>278</Words>
  <Application>Microsoft Office PowerPoint</Application>
  <PresentationFormat>Widescreen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SCBG 2023  Technical Call #1</vt:lpstr>
      <vt:lpstr>Proposal Manual</vt:lpstr>
      <vt:lpstr>Eligibility </vt:lpstr>
      <vt:lpstr>We are using WebGrants again! </vt:lpstr>
      <vt:lpstr>Grant Management Manual </vt:lpstr>
      <vt:lpstr>Application Documents </vt:lpstr>
      <vt:lpstr>Self Assessment </vt:lpstr>
      <vt:lpstr>Application Narrative</vt:lpstr>
      <vt:lpstr>Budget Narrative</vt:lpstr>
      <vt:lpstr>Q&amp;A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SCBG 2023  Technical Call #1</dc:title>
  <dc:creator>Hortert, Caitlin</dc:creator>
  <cp:lastModifiedBy>Hortert, Caitlin</cp:lastModifiedBy>
  <cp:revision>4</cp:revision>
  <dcterms:created xsi:type="dcterms:W3CDTF">2023-01-18T20:14:26Z</dcterms:created>
  <dcterms:modified xsi:type="dcterms:W3CDTF">2023-02-22T20:38:13Z</dcterms:modified>
</cp:coreProperties>
</file>